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014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1FB8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73152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i="0">
                <a:solidFill>
                  <a:srgbClr val="1FB8CD"/>
                </a:solidFill>
                <a:latin typeface="Menlo"/>
              </a:rPr>
              <a:t>REFLECTIVE LABS · REPORT №07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18872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 i="0">
                <a:solidFill>
                  <a:srgbClr val="8EB8C4"/>
                </a:solidFill>
                <a:latin typeface="Menlo"/>
              </a:rPr>
              <a:t>FUZZY INFERENCE · SEPTEMBER 2025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2103120"/>
            <a:ext cx="1051560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4400" b="1" i="0">
                <a:solidFill>
                  <a:srgbClr val="FFFFFF"/>
                </a:solidFill>
                <a:latin typeface="Georgia"/>
              </a:rPr>
              <a:t>Degrees that are not probabilities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4160520"/>
            <a:ext cx="96012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2000" b="0" i="1">
                <a:solidFill>
                  <a:srgbClr val="D9F2F7"/>
                </a:solidFill>
                <a:latin typeface="Helvetica Neue"/>
              </a:rPr>
              <a:t>Fuzzy inference for organizational vagueness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94360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i="0">
                <a:solidFill>
                  <a:srgbClr val="A8B8BD"/>
                </a:solidFill>
                <a:latin typeface="Helvetica Neue"/>
              </a:rPr>
              <a:t>Kenneth Pernyér  ·  September 2025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6263640"/>
            <a:ext cx="7315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 i="0">
                <a:solidFill>
                  <a:srgbClr val="1FB8CD"/>
                </a:solidFill>
                <a:latin typeface="Menlo"/>
              </a:rPr>
              <a:t>reflective.se/labs/research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THE PROBLEM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"Large," "material," "strategic" have no honest threshold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920240"/>
            <a:ext cx="105156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spcAft>
                <a:spcPts val="14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The thresholds that end up in software for vague organizational predicates are invented in meetings and never revisited.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THE MOVE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Membership ≠ materiality ≠ probability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920240"/>
            <a:ext cx="1051560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900">
                <a:solidFill>
                  <a:srgbClr val="263940"/>
                </a:solidFill>
                <a:latin typeface="Helvetica Neue"/>
              </a:rPr>
              <a:t>—  Mamdani, Sugeno, and Tsukamoto inference run as Suggestors over expert-authored linguistic rules.</a:t>
            </a:r>
          </a:p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900">
                <a:solidFill>
                  <a:srgbClr val="263940"/>
                </a:solidFill>
                <a:latin typeface="Helvetica Neue"/>
              </a:rPr>
              <a:t>—  Membership degree and materiality degree are distinct, clamped types in [0,1] with no conversion between them.</a:t>
            </a:r>
          </a:p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900">
                <a:solidFill>
                  <a:srgbClr val="263940"/>
                </a:solidFill>
                <a:latin typeface="Helvetica Neue"/>
              </a:rPr>
              <a:t>—  Neither is a probability — averaging any of these with a model's output likelihood is a category error this series meets three times.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KEY RESULT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Refuse an inverse that does not exist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4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" y="1828800"/>
            <a:ext cx="10881360" cy="1828800"/>
          </a:xfrm>
          <a:prstGeom prst="rect">
            <a:avLst/>
          </a:prstGeom>
          <a:solidFill>
            <a:srgbClr val="1014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2057400"/>
            <a:ext cx="10332720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5000"/>
              </a:lnSpc>
            </a:pPr>
            <a:r>
              <a:rPr sz="2200" b="1" i="0">
                <a:solidFill>
                  <a:srgbClr val="FFFFFF"/>
                </a:solidFill>
                <a:latin typeface="Georgia"/>
              </a:rPr>
              <a:t>Tsukamoto requires monotone consequents — the implementation errors rather than approximating.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3931920"/>
            <a:ext cx="1051560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5000"/>
              </a:lnSpc>
              <a:spcAft>
                <a:spcPts val="1000"/>
              </a:spcAft>
            </a:pPr>
            <a:r>
              <a:rPr sz="1700">
                <a:solidFill>
                  <a:srgbClr val="263940"/>
                </a:solidFill>
                <a:latin typeface="Helvetica Neue"/>
              </a:rPr>
              <a:t>Triangular, trapezoidal, and Gaussian shapes are not invertible on their support; picking a branch silently would be indistinguishable from a correct computation downstream.</a:t>
            </a:r>
          </a:p>
          <a:p>
            <a:pPr>
              <a:lnSpc>
                <a:spcPct val="135000"/>
              </a:lnSpc>
              <a:spcAft>
                <a:spcPts val="1000"/>
              </a:spcAft>
            </a:pPr>
            <a:r>
              <a:rPr sz="1700">
                <a:solidFill>
                  <a:srgbClr val="263940"/>
                </a:solidFill>
                <a:latin typeface="Helvetica Neue"/>
              </a:rPr>
              <a:t>A rule base is a faithful explanation of the computation, not a reconstruction of it — the readability is the actual benefit.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LIMITATIONS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What this does not claim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920240"/>
            <a:ext cx="1051560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○  No comparative evaluation against a fitted classifier is claimed or measured — that is not what this is for.</a:t>
            </a:r>
          </a:p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○  Rule-base coverage of the input space is not measured; sparse coverage in unmeasured regions is a known gap.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9F6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005840"/>
            <a:ext cx="9601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i="0">
                <a:solidFill>
                  <a:srgbClr val="063D66"/>
                </a:solidFill>
                <a:latin typeface="Menlo"/>
              </a:rPr>
              <a:t>CODE AND CORRESPONDENCE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554480"/>
            <a:ext cx="987552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5000"/>
              </a:lnSpc>
            </a:pPr>
            <a:r>
              <a:rPr sz="2200" b="0" i="0">
                <a:solidFill>
                  <a:srgbClr val="263940"/>
                </a:solidFill>
                <a:latin typeface="Georgia"/>
              </a:rPr>
              <a:t>The work described here is implemented, not sketched. The source behind every claim — the engine, the extension, the fixtures and the tests that hold the invariants — can be shared on request, including the parts that did not work.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384048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2000" b="1" i="0">
                <a:solidFill>
                  <a:srgbClr val="0B72B9"/>
                </a:solidFill>
                <a:latin typeface="Helvetica Neue"/>
              </a:rPr>
              <a:t>kenneth.pernyer@reflective.se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394960"/>
            <a:ext cx="8229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i="0">
                <a:solidFill>
                  <a:srgbClr val="65747A"/>
                </a:solidFill>
                <a:latin typeface="Helvetica Neue"/>
              </a:rPr>
              <a:t>Full paper, proofs, and benchmark data: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760720"/>
            <a:ext cx="8229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063D66"/>
                </a:solidFill>
                <a:latin typeface="Menlo"/>
              </a:rPr>
              <a:t>reflective.se/labs/research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