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0141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1FB8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731520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i="0">
                <a:solidFill>
                  <a:srgbClr val="1FB8CD"/>
                </a:solidFill>
                <a:latin typeface="Menlo"/>
              </a:rPr>
              <a:t>REFLECTIVE LABS · REPORT №02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188720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 i="0">
                <a:solidFill>
                  <a:srgbClr val="8EB8C4"/>
                </a:solidFill>
                <a:latin typeface="Menlo"/>
              </a:rPr>
              <a:t>PLANNING · APRIL 2025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2103120"/>
            <a:ext cx="10515600" cy="2194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4400" b="1" i="0">
                <a:solidFill>
                  <a:srgbClr val="FFFFFF"/>
                </a:solidFill>
                <a:latin typeface="Georgia"/>
              </a:rPr>
              <a:t>Institutionalized disagreement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4160520"/>
            <a:ext cx="96012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sz="2000" b="0" i="1">
                <a:solidFill>
                  <a:srgbClr val="D9F2F7"/>
                </a:solidFill>
                <a:latin typeface="Helvetica Neue"/>
              </a:rPr>
              <a:t>How a plan earns the right to be run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5943600"/>
            <a:ext cx="7315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0" i="0">
                <a:solidFill>
                  <a:srgbClr val="A8B8BD"/>
                </a:solidFill>
                <a:latin typeface="Helvetica Neue"/>
              </a:rPr>
              <a:t>Kenneth Pernyér  ·  April 2025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6263640"/>
            <a:ext cx="7315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 i="0">
                <a:solidFill>
                  <a:srgbClr val="1FB8CD"/>
                </a:solidFill>
                <a:latin typeface="Menlo"/>
              </a:rPr>
              <a:t>reflective.se/labs/research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63D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i="0">
                <a:solidFill>
                  <a:srgbClr val="0B72B9"/>
                </a:solidFill>
                <a:latin typeface="Menlo"/>
              </a:rPr>
              <a:t>THE PROBLEM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777240"/>
            <a:ext cx="107899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 i="0">
                <a:solidFill>
                  <a:srgbClr val="101417"/>
                </a:solidFill>
                <a:latin typeface="Georgia"/>
              </a:rPr>
              <a:t>Producing a plan is not the same as it being sound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600200"/>
            <a:ext cx="2011680" cy="31750"/>
          </a:xfrm>
          <a:prstGeom prst="rect">
            <a:avLst/>
          </a:prstGeom>
          <a:solidFill>
            <a:srgbClr val="F2C1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Reflective Labs · reflective.se/labs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0" y="6446520"/>
            <a:ext cx="1188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920240"/>
            <a:ext cx="105156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  <a:spcAft>
                <a:spcPts val="1400"/>
              </a:spcAft>
            </a:pPr>
            <a:r>
              <a:rPr sz="1800">
                <a:solidFill>
                  <a:srgbClr val="263940"/>
                </a:solidFill>
                <a:latin typeface="Helvetica Neue"/>
              </a:rPr>
              <a:t>A language model can produce a plan. Nothing about producing it establishes soundness, and nothing about soundness grants the right to execute.</a:t>
            </a:r>
          </a:p>
          <a:p>
            <a:pPr>
              <a:lnSpc>
                <a:spcPct val="140000"/>
              </a:lnSpc>
              <a:spcAft>
                <a:spcPts val="1400"/>
              </a:spcAft>
            </a:pPr>
            <a:r>
              <a:rPr sz="1800">
                <a:solidFill>
                  <a:srgbClr val="263940"/>
                </a:solidFill>
                <a:latin typeface="Helvetica Neue"/>
              </a:rPr>
              <a:t>Organizations trust plans that survived challenge — not plans that merely sound right.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63D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i="0">
                <a:solidFill>
                  <a:srgbClr val="0B72B9"/>
                </a:solidFill>
                <a:latin typeface="Menlo"/>
              </a:rPr>
              <a:t>THE MOVE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777240"/>
            <a:ext cx="107899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 i="0">
                <a:solidFill>
                  <a:srgbClr val="101417"/>
                </a:solidFill>
                <a:latin typeface="Georgia"/>
              </a:rPr>
              <a:t>Six mandatory stages, no shortcuts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600200"/>
            <a:ext cx="2011680" cy="31750"/>
          </a:xfrm>
          <a:prstGeom prst="rect">
            <a:avLst/>
          </a:prstGeom>
          <a:solidFill>
            <a:srgbClr val="F2C1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Reflective Labs · reflective.se/labs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0" y="6446520"/>
            <a:ext cx="1188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920240"/>
            <a:ext cx="1051560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600"/>
              </a:spcAft>
            </a:pPr>
            <a:r>
              <a:rPr sz="1900">
                <a:solidFill>
                  <a:srgbClr val="263940"/>
                </a:solidFill>
                <a:latin typeface="Helvetica Neue"/>
              </a:rPr>
              <a:t>—  Admission (4 dimensions) → Decomposition → Huddle (parallel reasoners) → Adversarial review (5 skeptics) → Simulation → Commit.</a:t>
            </a:r>
          </a:p>
          <a:p>
            <a:pPr>
              <a:lnSpc>
                <a:spcPct val="120000"/>
              </a:lnSpc>
              <a:spcAft>
                <a:spcPts val="1600"/>
              </a:spcAft>
            </a:pPr>
            <a:r>
              <a:rPr sz="1900">
                <a:solidFill>
                  <a:srgbClr val="263940"/>
                </a:solidFill>
                <a:latin typeface="Helvetica Neue"/>
              </a:rPr>
              <a:t>—  Authority may only narrow down the intent tree — a subtask never outranks its parent.</a:t>
            </a:r>
          </a:p>
          <a:p>
            <a:pPr>
              <a:lnSpc>
                <a:spcPct val="120000"/>
              </a:lnSpc>
              <a:spcAft>
                <a:spcPts val="1600"/>
              </a:spcAft>
            </a:pPr>
            <a:r>
              <a:rPr sz="1900">
                <a:solidFill>
                  <a:srgbClr val="263940"/>
                </a:solidFill>
                <a:latin typeface="Helvetica Neue"/>
              </a:rPr>
              <a:t>—  Learning flows backward into planning priors; authority flows forward from policy. The two channels never touch.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63D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i="0">
                <a:solidFill>
                  <a:srgbClr val="0B72B9"/>
                </a:solidFill>
                <a:latin typeface="Menlo"/>
              </a:rPr>
              <a:t>KEY RESULT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777240"/>
            <a:ext cx="107899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 i="0">
                <a:solidFill>
                  <a:srgbClr val="101417"/>
                </a:solidFill>
                <a:latin typeface="Georgia"/>
              </a:rPr>
              <a:t>A blocker is a veto, not a vote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600200"/>
            <a:ext cx="2011680" cy="31750"/>
          </a:xfrm>
          <a:prstGeom prst="rect">
            <a:avLst/>
          </a:prstGeom>
          <a:solidFill>
            <a:srgbClr val="F2C1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Reflective Labs · reflective.se/labs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0" y="6446520"/>
            <a:ext cx="1188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4</a:t>
            </a:r>
          </a:p>
        </p:txBody>
      </p:sp>
      <p:sp>
        <p:nvSpPr>
          <p:cNvPr id="8" name="Rectangle 7"/>
          <p:cNvSpPr/>
          <p:nvPr/>
        </p:nvSpPr>
        <p:spPr>
          <a:xfrm>
            <a:off x="640080" y="1828800"/>
            <a:ext cx="10881360" cy="1828800"/>
          </a:xfrm>
          <a:prstGeom prst="rect">
            <a:avLst/>
          </a:prstGeom>
          <a:solidFill>
            <a:srgbClr val="1014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2057400"/>
            <a:ext cx="10332720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25000"/>
              </a:lnSpc>
            </a:pPr>
            <a:r>
              <a:rPr sz="2200" b="1" i="0">
                <a:solidFill>
                  <a:srgbClr val="FFFFFF"/>
                </a:solidFill>
                <a:latin typeface="Georgia"/>
              </a:rPr>
              <a:t>Majority-vote aggregation of skeptic verdicts is provably unsafe (the discursive dilemma).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3931920"/>
            <a:ext cx="10515600" cy="2194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5000"/>
              </a:lnSpc>
              <a:spcAft>
                <a:spcPts val="1000"/>
              </a:spcAft>
            </a:pPr>
            <a:r>
              <a:rPr sz="1700">
                <a:solidFill>
                  <a:srgbClr val="263940"/>
                </a:solidFill>
                <a:latin typeface="Helvetica Neue"/>
              </a:rPr>
              <a:t>Three skeptics can each individually reject a plan, while a premise-by-premise majority vote accepts it — a classical result in judgment aggregation (List &amp; Pettit).</a:t>
            </a:r>
          </a:p>
          <a:p>
            <a:pPr>
              <a:lnSpc>
                <a:spcPct val="135000"/>
              </a:lnSpc>
              <a:spcAft>
                <a:spcPts val="1000"/>
              </a:spcAft>
            </a:pPr>
            <a:r>
              <a:rPr sz="1700">
                <a:solidFill>
                  <a:srgbClr val="263940"/>
                </a:solidFill>
                <a:latin typeface="Helvetica Neue"/>
              </a:rPr>
              <a:t>A single attested blocker is decisive, regardless of how the premises poll. Whether the review loop terminates without a budget is left an open problem.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63D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i="0">
                <a:solidFill>
                  <a:srgbClr val="0B72B9"/>
                </a:solidFill>
                <a:latin typeface="Menlo"/>
              </a:rPr>
              <a:t>LIMITATIONS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777240"/>
            <a:ext cx="107899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 i="0">
                <a:solidFill>
                  <a:srgbClr val="101417"/>
                </a:solidFill>
                <a:latin typeface="Georgia"/>
              </a:rPr>
              <a:t>What this does not claim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600200"/>
            <a:ext cx="2011680" cy="31750"/>
          </a:xfrm>
          <a:prstGeom prst="rect">
            <a:avLst/>
          </a:prstGeom>
          <a:solidFill>
            <a:srgbClr val="F2C1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Reflective Labs · reflective.se/labs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0" y="6446520"/>
            <a:ext cx="1188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920240"/>
            <a:ext cx="1051560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600"/>
              </a:spcAft>
            </a:pPr>
            <a:r>
              <a:rPr sz="1800">
                <a:solidFill>
                  <a:srgbClr val="263940"/>
                </a:solidFill>
                <a:latin typeface="Helvetica Neue"/>
              </a:rPr>
              <a:t>○  The five skepticisms are a taxonomy we chose, not derived — we have no argument that they are exhaustive.</a:t>
            </a:r>
          </a:p>
          <a:p>
            <a:pPr>
              <a:lnSpc>
                <a:spcPct val="120000"/>
              </a:lnSpc>
              <a:spcAft>
                <a:spcPts val="1600"/>
              </a:spcAft>
            </a:pPr>
            <a:r>
              <a:rPr sz="1800">
                <a:solidFill>
                  <a:srgbClr val="263940"/>
                </a:solidFill>
                <a:latin typeface="Helvetica Neue"/>
              </a:rPr>
              <a:t>○  Learning signals are sparse; low-volume domains mostly reflect seeded defaults, not learned priors.</a:t>
            </a:r>
          </a:p>
          <a:p>
            <a:pPr>
              <a:lnSpc>
                <a:spcPct val="120000"/>
              </a:lnSpc>
              <a:spcAft>
                <a:spcPts val="1600"/>
              </a:spcAft>
            </a:pPr>
            <a:r>
              <a:rPr sz="1800">
                <a:solidFill>
                  <a:srgbClr val="263940"/>
                </a:solidFill>
                <a:latin typeface="Helvetica Neue"/>
              </a:rPr>
              <a:t>○  Whether Organism's structure helps or hurts collective performance (vs. individual skill) is not measured.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9F6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F2C1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1005840"/>
            <a:ext cx="9601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i="0">
                <a:solidFill>
                  <a:srgbClr val="063D66"/>
                </a:solidFill>
                <a:latin typeface="Menlo"/>
              </a:rPr>
              <a:t>CODE AND CORRESPONDENCE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554480"/>
            <a:ext cx="987552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5000"/>
              </a:lnSpc>
            </a:pPr>
            <a:r>
              <a:rPr sz="2200" b="0" i="0">
                <a:solidFill>
                  <a:srgbClr val="263940"/>
                </a:solidFill>
                <a:latin typeface="Georgia"/>
              </a:rPr>
              <a:t>The work described here is implemented, not sketched. The source behind every claim — the engine, the extension, the fixtures and the tests that hold the invariants — can be shared on request, including the parts that did not work.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3840480"/>
            <a:ext cx="7315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2000" b="1" i="0">
                <a:solidFill>
                  <a:srgbClr val="0B72B9"/>
                </a:solidFill>
                <a:latin typeface="Helvetica Neue"/>
              </a:rPr>
              <a:t>kenneth.pernyer@reflective.se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394960"/>
            <a:ext cx="8229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0" i="0">
                <a:solidFill>
                  <a:srgbClr val="65747A"/>
                </a:solidFill>
                <a:latin typeface="Helvetica Neue"/>
              </a:rPr>
              <a:t>Full paper, proofs, and benchmark data: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5760720"/>
            <a:ext cx="8229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 i="0">
                <a:solidFill>
                  <a:srgbClr val="063D66"/>
                </a:solidFill>
                <a:latin typeface="Menlo"/>
              </a:rPr>
              <a:t>reflective.se/labs/research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644652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Reflective Labs · reflective.se/labs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0" y="6446520"/>
            <a:ext cx="1188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