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014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1FB8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73152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i="0">
                <a:solidFill>
                  <a:srgbClr val="1FB8CD"/>
                </a:solidFill>
                <a:latin typeface="Menlo"/>
              </a:rPr>
              <a:t>REFLECTIVE LABS · REPORT №04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18872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 i="0">
                <a:solidFill>
                  <a:srgbClr val="8EB8C4"/>
                </a:solidFill>
                <a:latin typeface="Menlo"/>
              </a:rPr>
              <a:t>MEMORY · JUNE 2025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2103120"/>
            <a:ext cx="1051560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4400" b="1" i="0">
                <a:solidFill>
                  <a:srgbClr val="FFFFFF"/>
                </a:solidFill>
                <a:latin typeface="Georgia"/>
              </a:rPr>
              <a:t>Recall is a proposal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4160520"/>
            <a:ext cx="96012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2000" b="0" i="1">
                <a:solidFill>
                  <a:srgbClr val="D9F2F7"/>
                </a:solidFill>
                <a:latin typeface="Helvetica Neue"/>
              </a:rPr>
              <a:t>Governed memory for multi-agent organizations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594360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i="0">
                <a:solidFill>
                  <a:srgbClr val="A8B8BD"/>
                </a:solidFill>
                <a:latin typeface="Helvetica Neue"/>
              </a:rPr>
              <a:t>Kenneth Pernyér  ·  June 2025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6263640"/>
            <a:ext cx="7315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 i="0">
                <a:solidFill>
                  <a:srgbClr val="1FB8CD"/>
                </a:solidFill>
                <a:latin typeface="Menlo"/>
              </a:rPr>
              <a:t>reflective.se/labs/research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63D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B72B9"/>
                </a:solidFill>
                <a:latin typeface="Menlo"/>
              </a:rPr>
              <a:t>THE PROBLEM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01417"/>
                </a:solidFill>
                <a:latin typeface="Georgia"/>
              </a:rPr>
              <a:t>RAG made retrieval relevant, not accountable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2011680" cy="3175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920240"/>
            <a:ext cx="105156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spcAft>
                <a:spcPts val="1400"/>
              </a:spcAft>
            </a:pPr>
            <a:r>
              <a:rPr sz="1800">
                <a:solidFill>
                  <a:srgbClr val="263940"/>
                </a:solidFill>
                <a:latin typeface="Helvetica Neue"/>
              </a:rPr>
              <a:t>In standard RAG, a retrieved passage is concatenated into the prompt, indistinguishable from instruction — the mechanism behind indirect prompt injection.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63D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B72B9"/>
                </a:solidFill>
                <a:latin typeface="Menlo"/>
              </a:rPr>
              <a:t>THE MOVE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01417"/>
                </a:solidFill>
                <a:latin typeface="Georgia"/>
              </a:rPr>
              <a:t>A recalled item is a typed, attributed proposal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2011680" cy="3175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920240"/>
            <a:ext cx="1051560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900">
                <a:solidFill>
                  <a:srgbClr val="263940"/>
                </a:solidFill>
                <a:latin typeface="Helvetica Neue"/>
              </a:rPr>
              <a:t>—  Retrieved entries carry provenance and cross the same promotion gate as any other proposal — nothing is load-bearing until the engine says so.</a:t>
            </a:r>
          </a:p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900">
                <a:solidFill>
                  <a:srgbClr val="263940"/>
                </a:solidFill>
                <a:latin typeface="Helvetica Neue"/>
              </a:rPr>
              <a:t>—  Vector similarity and BM25 are fused by rank (Reciprocal Rank Fusion), not by score — the two scores live on incomparable scales.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63D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B72B9"/>
                </a:solidFill>
                <a:latin typeface="Menlo"/>
              </a:rPr>
              <a:t>KEY RESULT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01417"/>
                </a:solidFill>
                <a:latin typeface="Georgia"/>
              </a:rPr>
              <a:t>Injection is contained, not merely mitigated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2011680" cy="3175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4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" y="1828800"/>
            <a:ext cx="10881360" cy="1828800"/>
          </a:xfrm>
          <a:prstGeom prst="rect">
            <a:avLst/>
          </a:prstGeom>
          <a:solidFill>
            <a:srgbClr val="1014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2057400"/>
            <a:ext cx="10332720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25000"/>
              </a:lnSpc>
            </a:pPr>
            <a:r>
              <a:rPr sz="2200" b="1" i="0">
                <a:solidFill>
                  <a:srgbClr val="FFFFFF"/>
                </a:solidFill>
                <a:latin typeface="Georgia"/>
              </a:rPr>
              <a:t>Rank fusion is invariant under any monotone rescaling of either score. Score fusion is not.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3931920"/>
            <a:ext cx="1051560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5000"/>
              </a:lnSpc>
              <a:spcAft>
                <a:spcPts val="1000"/>
              </a:spcAft>
            </a:pPr>
            <a:r>
              <a:rPr sz="1700">
                <a:solidFill>
                  <a:srgbClr val="263940"/>
                </a:solidFill>
                <a:latin typeface="Helvetica Neue"/>
              </a:rPr>
              <a:t>A malicious passage can still mislead a model that reads it — but it cannot become a fact without an attributed proposal crossing a policy-aware gate.</a:t>
            </a:r>
          </a:p>
          <a:p>
            <a:pPr>
              <a:lnSpc>
                <a:spcPct val="135000"/>
              </a:lnSpc>
              <a:spcAft>
                <a:spcPts val="1000"/>
              </a:spcAft>
            </a:pPr>
            <a:r>
              <a:rPr sz="1700">
                <a:solidFill>
                  <a:srgbClr val="263940"/>
                </a:solidFill>
                <a:latin typeface="Helvetica Neue"/>
              </a:rPr>
              <a:t>This falls out of the substrate's existing promotion invariant — no new security mechanism was required.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63D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B72B9"/>
                </a:solidFill>
                <a:latin typeface="Menlo"/>
              </a:rPr>
              <a:t>LIMITATIONS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01417"/>
                </a:solidFill>
                <a:latin typeface="Georgia"/>
              </a:rPr>
              <a:t>What this does not claim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2011680" cy="3175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920240"/>
            <a:ext cx="1051560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800">
                <a:solidFill>
                  <a:srgbClr val="263940"/>
                </a:solidFill>
                <a:latin typeface="Helvetica Neue"/>
              </a:rPr>
              <a:t>○  No recall/precision numbers on a standard collection are reported here — the claim is about which combination rule to use.</a:t>
            </a:r>
          </a:p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800">
                <a:solidFill>
                  <a:srgbClr val="263940"/>
                </a:solidFill>
                <a:latin typeface="Helvetica Neue"/>
              </a:rPr>
              <a:t>○  An append-only substrate and a memory that must legally forget are in real tension; we propose a tombstone-with-hash and do not claim it solved.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9F6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005840"/>
            <a:ext cx="9601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i="0">
                <a:solidFill>
                  <a:srgbClr val="063D66"/>
                </a:solidFill>
                <a:latin typeface="Menlo"/>
              </a:rPr>
              <a:t>CODE AND CORRESPONDENCE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554480"/>
            <a:ext cx="987552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5000"/>
              </a:lnSpc>
            </a:pPr>
            <a:r>
              <a:rPr sz="2200" b="0" i="0">
                <a:solidFill>
                  <a:srgbClr val="263940"/>
                </a:solidFill>
                <a:latin typeface="Georgia"/>
              </a:rPr>
              <a:t>The work described here is implemented, not sketched. The source behind every claim — the engine, the extension, the fixtures and the tests that hold the invariants — can be shared on request, including the parts that did not work.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384048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2000" b="1" i="0">
                <a:solidFill>
                  <a:srgbClr val="0B72B9"/>
                </a:solidFill>
                <a:latin typeface="Helvetica Neue"/>
              </a:rPr>
              <a:t>kenneth.pernyer@reflective.se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394960"/>
            <a:ext cx="8229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i="0">
                <a:solidFill>
                  <a:srgbClr val="65747A"/>
                </a:solidFill>
                <a:latin typeface="Helvetica Neue"/>
              </a:rPr>
              <a:t>Full paper, proofs, and benchmark data: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5760720"/>
            <a:ext cx="8229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>
                <a:solidFill>
                  <a:srgbClr val="063D66"/>
                </a:solidFill>
                <a:latin typeface="Menlo"/>
              </a:rPr>
              <a:t>reflective.se/labs/research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