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708c047458947e5" /><Relationship Type="http://schemas.openxmlformats.org/officeDocument/2006/relationships/extended-properties" Target="/docProps/app.xml" Id="R895f3353eacf493a" /><Relationship Type="http://schemas.openxmlformats.org/officeDocument/2006/relationships/officeDocument" Target="/ppt/presentation.xml" Id="Rafd90a2b8fcf411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7620ebebf084c57"/>
  </p:sldMasterIdLst>
  <p:notesMasterIdLst>
    <p:notesMasterId xmlns:r="http://schemas.openxmlformats.org/officeDocument/2006/relationships" r:id="R5305bf2e87a24013"/>
  </p:notesMasterIdLst>
  <p:sldIdLst>
    <p:sldId xmlns:r="http://schemas.openxmlformats.org/officeDocument/2006/relationships" id="256" r:id="R73c9bae369d04185"/>
    <p:sldId xmlns:r="http://schemas.openxmlformats.org/officeDocument/2006/relationships" id="257" r:id="Rd973f9295c17421c"/>
    <p:sldId xmlns:r="http://schemas.openxmlformats.org/officeDocument/2006/relationships" id="258" r:id="Ra86c7a6b586848f3"/>
    <p:sldId xmlns:r="http://schemas.openxmlformats.org/officeDocument/2006/relationships" id="259" r:id="Ra0de87b64c4b4cde"/>
    <p:sldId xmlns:r="http://schemas.openxmlformats.org/officeDocument/2006/relationships" id="260" r:id="R8ecc932fd53f47de"/>
    <p:sldId xmlns:r="http://schemas.openxmlformats.org/officeDocument/2006/relationships" id="261" r:id="Re65e4e560d7f4866"/>
  </p:sldIdLst>
  <p:sldSz cx="12191695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6389da7af474426" /><Relationship Type="http://schemas.openxmlformats.org/officeDocument/2006/relationships/slideMaster" Target="/ppt/slideMasters/slideMaster1.xml" Id="Rf7620ebebf084c57" /><Relationship Type="http://schemas.openxmlformats.org/officeDocument/2006/relationships/notesMaster" Target="/ppt/notesMasters/notesMaster1.xml" Id="R5305bf2e87a24013" /><Relationship Type="http://schemas.openxmlformats.org/officeDocument/2006/relationships/presProps" Target="/ppt/presProps.xml" Id="R6f4d2498d25343e9" /><Relationship Type="http://schemas.openxmlformats.org/officeDocument/2006/relationships/viewProps" Target="/ppt/viewProps.xml" Id="R4d95f2ebe61f485a" /><Relationship Type="http://schemas.openxmlformats.org/officeDocument/2006/relationships/tableStyles" Target="/ppt/tableStyles.xml" Id="R7037953f52da4cdb" /><Relationship Type="http://schemas.openxmlformats.org/officeDocument/2006/relationships/slide" Target="/ppt/slides/slide1.xml" Id="R73c9bae369d04185" /><Relationship Type="http://schemas.openxmlformats.org/officeDocument/2006/relationships/slide" Target="/ppt/slides/slide2.xml" Id="Rd973f9295c17421c" /><Relationship Type="http://schemas.openxmlformats.org/officeDocument/2006/relationships/slide" Target="/ppt/slides/slide3.xml" Id="Ra86c7a6b586848f3" /><Relationship Type="http://schemas.openxmlformats.org/officeDocument/2006/relationships/slide" Target="/ppt/slides/slide4.xml" Id="Ra0de87b64c4b4cde" /><Relationship Type="http://schemas.openxmlformats.org/officeDocument/2006/relationships/slide" Target="/ppt/slides/slide5.xml" Id="R8ecc932fd53f47de" /><Relationship Type="http://schemas.openxmlformats.org/officeDocument/2006/relationships/slide" Target="/ppt/slides/slide6.xml" Id="Re65e4e560d7f486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a7e3784c88643e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31315c44e274675" /><Relationship Type="http://schemas.openxmlformats.org/officeDocument/2006/relationships/notesMaster" Target="/ppt/notesMasters/notesMaster1.xml" Id="R414122883fdf4d4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28c5832cb924a1f" /><Relationship Type="http://schemas.openxmlformats.org/officeDocument/2006/relationships/notesMaster" Target="/ppt/notesMasters/notesMaster1.xml" Id="Re115662b141644f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b82b336b78b4530" /><Relationship Type="http://schemas.openxmlformats.org/officeDocument/2006/relationships/notesMaster" Target="/ppt/notesMasters/notesMaster1.xml" Id="R3d86d36d44fa4e2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a3fa5b1c5474c70" /><Relationship Type="http://schemas.openxmlformats.org/officeDocument/2006/relationships/notesMaster" Target="/ppt/notesMasters/notesMaster1.xml" Id="R1f49cafb600b460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9d7db6970794070" /><Relationship Type="http://schemas.openxmlformats.org/officeDocument/2006/relationships/notesMaster" Target="/ppt/notesMasters/notesMaster1.xml" Id="Rea4fb4d4aaac49b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ab7d4d687f649a8" /><Relationship Type="http://schemas.openxmlformats.org/officeDocument/2006/relationships/notesMaster" Target="/ppt/notesMasters/notesMaster1.xml" Id="Rff838ff917e04a1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c6c7c5ecc44de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0be0adf6744da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35186dcddd406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8377d847aa4ec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fbca1ff0c43436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29442415a249d7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05ccf6ae4e4942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5a192c4a6e4ffa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137de93f3f419c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66f2ad0ca2485b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b5e93e03634655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1971D6D-0540-4EA4-90DB-B7AE7FA81BA7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6B506875-B601-4A20-965D-9D36FD66B86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3E46157-2008-46FA-8C47-42F954B202B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555E1EA-1A06-45CB-AAAD-7E5EBA475DD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A534132-1AAF-4C52-9B1A-44E635F78CC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6A9258B-6BCD-4FF6-847F-BFDCD13A88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A4748CD-AD53-458E-9985-280E1D4ACD3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1256C86-61C2-4083-8EA3-AA15FEBD612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6AA5214-5190-4AC0-8237-E6DFCB9DA8B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180A56E-9FC0-4A16-A0EA-109F8B773DF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EDC4D51-0114-463B-A46C-3222F4CFF81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BD014E6D-692F-4B90-AA20-87051794E7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665E578-BBFD-408B-B105-ACCA41ACC27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D4AA26D-7747-40A1-8A53-42DA0FA7B76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DDD5CA7-B290-4F18-8F38-B8D6DD0E8AE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ACB4260-2BD6-4945-B1E7-8AED2E5546A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2B487F4-A514-4A6E-8DE6-968720FB89E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4C6BE824-611E-4538-B46F-1512BCD06B84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B929B7B3-AC6E-4CB3-A826-8251196CCFC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A087AA9-EB2E-42DE-848D-D548681124B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12DC72EC-240B-4C8A-9DB8-347F224D887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971617B-2D04-48B7-880C-59E9A3638D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7722C494-AD22-41AB-B353-DF1FFF72D5B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DD01BCB6-E6CC-4FE3-8385-9F8AFC255C6C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9621E193-6F67-46EA-A288-9A67E5597619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4D4A1D48-C205-4821-9AD0-5C5AA1949B67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69A635C1-8737-426C-9ABA-268051982CA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38B86CE0-D5DA-4804-BA02-40856568168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D48E2B0A-8690-486C-8386-2A94761DDB1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508CD41-5037-4857-BDD5-29476ED487C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D8BEA110-1993-46A3-8069-1EB52689FD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ED55C2E2-24D7-4895-A8D2-DB09FA63E76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65FE64B3-22DD-404F-ADD9-F4CB072AC93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2498E074-077E-4AC7-92AC-E5C24A3225D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A88DE1DF-04BD-4F6D-8BED-E83CFF553EC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83B56804-10D5-4587-B5F5-F94210F46F9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ED90EE0-85C7-472C-8BAC-54F12FE9EF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B92D3CF-1F07-4640-B52F-88B5252B820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3FF16E13-EB29-4F2F-89F7-B4490ADB1CE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1BD277EC-8BD4-4E8D-9993-AFDEA779214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B3EC75B7-753D-4335-A6BE-DBE186480AF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359C0524-4BFD-45E0-89B3-8F605B0B209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5163049-185B-49F1-9DB1-3B1713D5725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163D916F-AB08-4ABA-AE07-477C822FA727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9CA7630E-47D3-4D45-BB65-BA4E976E40C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C14C3754-6B10-4FBE-A166-5280D7B491F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24F5284-DCA1-4874-BC4A-B0304DC3F18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5A87F5EA-8010-4407-9D93-E2CD786CB8A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A36169D-E62A-4AB6-936F-20DAF1479C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4D50A3C0-6DDC-47DA-A3AE-6D967FB57E6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DF377EE1-1312-4FE2-A134-4AEFE762C84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1A92719-07DA-4F01-A260-5CA1C092B79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B746F5C-38D6-4F89-A153-D9618CDD10B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DB08C56F-A8F5-41C1-8C71-41C33986EB3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B4B2E669-36FD-4636-8A81-3B1143CACD9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8882D09-6BA4-46CF-AAA0-F02470DA54D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101860B-DA69-4D26-8F76-BC0FE50AB5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D67D6DC-3721-442D-944A-B36245E6435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002efef6ac6472d" /><Relationship Type="http://schemas.openxmlformats.org/officeDocument/2006/relationships/slideLayout" Target="/ppt/slideLayouts/slideLayout1.xml" Id="Rc3c639d367924661" /><Relationship Type="http://schemas.openxmlformats.org/officeDocument/2006/relationships/slideLayout" Target="/ppt/slideLayouts/slideLayout2.xml" Id="R6e35de8c37f14783" /><Relationship Type="http://schemas.openxmlformats.org/officeDocument/2006/relationships/slideLayout" Target="/ppt/slideLayouts/slideLayout3.xml" Id="Rd650e865511e4ea4" /><Relationship Type="http://schemas.openxmlformats.org/officeDocument/2006/relationships/slideLayout" Target="/ppt/slideLayouts/slideLayout4.xml" Id="Rf48660623a024b47" /><Relationship Type="http://schemas.openxmlformats.org/officeDocument/2006/relationships/slideLayout" Target="/ppt/slideLayouts/slideLayout5.xml" Id="Rd29b3ad021a74fb9" /><Relationship Type="http://schemas.openxmlformats.org/officeDocument/2006/relationships/slideLayout" Target="/ppt/slideLayouts/slideLayout6.xml" Id="R3cd8e4394e604302" /><Relationship Type="http://schemas.openxmlformats.org/officeDocument/2006/relationships/slideLayout" Target="/ppt/slideLayouts/slideLayout7.xml" Id="R9de2caef0d9e44c2" /><Relationship Type="http://schemas.openxmlformats.org/officeDocument/2006/relationships/slideLayout" Target="/ppt/slideLayouts/slideLayout8.xml" Id="Rbcdbbafd1e0e4a60" /><Relationship Type="http://schemas.openxmlformats.org/officeDocument/2006/relationships/slideLayout" Target="/ppt/slideLayouts/slideLayout9.xml" Id="Re56415bdbddc4d2e" /><Relationship Type="http://schemas.openxmlformats.org/officeDocument/2006/relationships/slideLayout" Target="/ppt/slideLayouts/slideLayout10.xml" Id="R5f052257bc744123" /><Relationship Type="http://schemas.openxmlformats.org/officeDocument/2006/relationships/slideLayout" Target="/ppt/slideLayouts/slideLayout11.xml" Id="R7ab664ccf2664cac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7C284F3D-0C2F-4C25-8D9F-BA408924C1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309608A0-6E9D-4581-966B-5204B922368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0CF4C7C6-9480-43F6-AF05-359B5346D93A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114F0E1-4A16-4B63-830B-2861664EFE8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26A9CC2-FEF2-4C3B-BBB4-85DB751C699C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3c639d367924661"/>
    <p:sldLayoutId xmlns:r="http://schemas.openxmlformats.org/officeDocument/2006/relationships" id="2147483650" r:id="R6e35de8c37f14783"/>
    <p:sldLayoutId xmlns:r="http://schemas.openxmlformats.org/officeDocument/2006/relationships" id="2147483651" r:id="Rd650e865511e4ea4"/>
    <p:sldLayoutId xmlns:r="http://schemas.openxmlformats.org/officeDocument/2006/relationships" id="2147483652" r:id="Rf48660623a024b47"/>
    <p:sldLayoutId xmlns:r="http://schemas.openxmlformats.org/officeDocument/2006/relationships" id="2147483653" r:id="Rd29b3ad021a74fb9"/>
    <p:sldLayoutId xmlns:r="http://schemas.openxmlformats.org/officeDocument/2006/relationships" id="2147483654" r:id="R3cd8e4394e604302"/>
    <p:sldLayoutId xmlns:r="http://schemas.openxmlformats.org/officeDocument/2006/relationships" id="2147483655" r:id="R9de2caef0d9e44c2"/>
    <p:sldLayoutId xmlns:r="http://schemas.openxmlformats.org/officeDocument/2006/relationships" id="2147483656" r:id="Rbcdbbafd1e0e4a60"/>
    <p:sldLayoutId xmlns:r="http://schemas.openxmlformats.org/officeDocument/2006/relationships" id="2147483657" r:id="Re56415bdbddc4d2e"/>
    <p:sldLayoutId xmlns:r="http://schemas.openxmlformats.org/officeDocument/2006/relationships" id="2147483658" r:id="R5f052257bc744123"/>
    <p:sldLayoutId xmlns:r="http://schemas.openxmlformats.org/officeDocument/2006/relationships" id="2147483659" r:id="R7ab664ccf2664cac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32298791abf45f1" /><Relationship Type="http://schemas.openxmlformats.org/officeDocument/2006/relationships/notesSlide" Target="/ppt/notesSlides/notesSlide1.xml" Id="Ra4d84a30275f4f5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19c5329f57b47e5" /><Relationship Type="http://schemas.openxmlformats.org/officeDocument/2006/relationships/notesSlide" Target="/ppt/notesSlides/notesSlide2.xml" Id="Rb0ed06918a10485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a9b684203394536" /><Relationship Type="http://schemas.openxmlformats.org/officeDocument/2006/relationships/notesSlide" Target="/ppt/notesSlides/notesSlide3.xml" Id="R2597a6d6f04b4af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b353fee399d40cd" /><Relationship Type="http://schemas.openxmlformats.org/officeDocument/2006/relationships/notesSlide" Target="/ppt/notesSlides/notesSlide4.xml" Id="Rc96870d6b85c45f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8cb047638bf4f47" /><Relationship Type="http://schemas.openxmlformats.org/officeDocument/2006/relationships/notesSlide" Target="/ppt/notesSlides/notesSlide5.xml" Id="Rd18552735fbe43c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6725a775162400e" /><Relationship Type="http://schemas.openxmlformats.org/officeDocument/2006/relationships/notesSlide" Target="/ppt/notesSlides/notesSlide6.xml" Id="Rf10dfaf569b74c3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4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2716DD7-D118-44FB-BBF2-064FAACA7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64592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B8CD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476DB7DA-B148-4C26-A67A-6CC12B100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731520"/>
            <a:ext cx="54864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</a:pPr>
            <a:r>
              <a:rPr sz="1300" b="1" i="0">
                <a:solidFill>
                  <a:srgbClr val="1FB8CD"/>
                </a:solidFill>
                <a:latin typeface="Menlo"/>
                <a:ea typeface="Menlo"/>
                <a:cs typeface="Menlo"/>
              </a:rPr>
              <a:t>REFLECTIVE LABS · REPORT №02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D01D4850-3F4E-4375-BE5A-3463D218C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188720"/>
            <a:ext cx="54864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</a:pPr>
            <a:r>
              <a:rPr sz="1100" b="0" i="0">
                <a:solidFill>
                  <a:srgbClr val="8EB8C4"/>
                </a:solidFill>
                <a:latin typeface="Menlo"/>
                <a:ea typeface="Menlo"/>
                <a:cs typeface="Menlo"/>
              </a:rPr>
              <a:t>PLANNING · APRIL 2025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1166875-FE0B-4960-B5AD-C4628CF11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103120"/>
            <a:ext cx="10515600" cy="2194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</a:pPr>
            <a:r>
              <a:rPr sz="4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Institutionalized disagreement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CFA03C7F-834B-4758-BC32-EF1B4B812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9601200" cy="914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</a:pPr>
            <a:r>
              <a:rPr sz="2000" b="0" i="1">
                <a:solidFill>
                  <a:srgbClr val="D9F2F7"/>
                </a:solidFill>
                <a:latin typeface="Helvetica Neue"/>
                <a:ea typeface="Helvetica Neue"/>
                <a:cs typeface="Helvetica Neue"/>
              </a:rPr>
              <a:t>How a plan earns the right to be run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C5C4CF5B-485E-48C4-BA1B-DC7C880E6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943600"/>
            <a:ext cx="731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</a:pPr>
            <a:r>
              <a:rPr sz="1300" b="0" i="0">
                <a:solidFill>
                  <a:srgbClr val="A8B8BD"/>
                </a:solidFill>
                <a:latin typeface="Helvetica Neue"/>
                <a:ea typeface="Helvetica Neue"/>
                <a:cs typeface="Helvetica Neue"/>
              </a:rPr>
              <a:t>Kenneth Pernyér  ·  April 2025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148A9D4-2CB8-4850-B8BD-8825D8CE8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6263640"/>
            <a:ext cx="73152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</a:pPr>
            <a:r>
              <a:rPr sz="1100" b="0" i="0">
                <a:solidFill>
                  <a:srgbClr val="1FB8CD"/>
                </a:solidFill>
                <a:latin typeface="Menlo"/>
                <a:ea typeface="Menlo"/>
                <a:cs typeface="Menlo"/>
              </a:rPr>
              <a:t>reflective.se/labs/research</a:t>
            </a:r>
          </a:p>
        </p:txBody>
      </p:sp>
    </p:spTree>
    <p:extLst>
      <p:ext uri="{BB962C8B-B14F-4D97-AF65-F5344CB8AC3E}">
        <p14:creationId xmlns:p14="http://schemas.microsoft.com/office/powerpoint/2010/main" val="6973577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FDD28BC-5817-49AD-AB57-6FB884B29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3D66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AD723CC0-8B32-496C-A54E-E804AB0ED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57200"/>
            <a:ext cx="100584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</a:pPr>
            <a:r>
              <a:rPr sz="1200" b="1" i="0">
                <a:solidFill>
                  <a:srgbClr val="0B72B9"/>
                </a:solidFill>
                <a:latin typeface="Menlo"/>
                <a:ea typeface="Menlo"/>
                <a:cs typeface="Menlo"/>
              </a:rPr>
              <a:t>THE PROBLEM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F2E2595-4173-47AB-8E98-5472231B0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7240"/>
            <a:ext cx="10789920" cy="914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</a:pPr>
            <a:r>
              <a:rPr sz="3000" b="1" i="0">
                <a:solidFill>
                  <a:srgbClr val="101417"/>
                </a:solidFill>
                <a:latin typeface="Georgia"/>
                <a:ea typeface="Georgia"/>
                <a:cs typeface="Georgia"/>
              </a:rPr>
              <a:t>Producing a plan is not the same as it being sound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66F3C93E-9790-4C54-BF0C-9FE27057B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00200"/>
            <a:ext cx="2011680" cy="3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C14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788D117-12F2-4A86-B513-F26A2C9B4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446520"/>
            <a:ext cx="54864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</a:pPr>
            <a:r>
              <a:rPr sz="900" b="0" i="0">
                <a:solidFill>
                  <a:srgbClr val="65747A"/>
                </a:solidFill>
                <a:latin typeface="Menlo"/>
                <a:ea typeface="Menlo"/>
                <a:cs typeface="Menlo"/>
              </a:rPr>
              <a:t>Reflective Labs · reflective.se/labs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BD2286BC-17B7-4693-ABDF-473BD0C8A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6446520"/>
            <a:ext cx="118872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5000"/>
              </a:lnSpc>
              <a:buNone/>
            </a:pPr>
            <a:r>
              <a:rPr sz="900" b="0" i="0">
                <a:solidFill>
                  <a:srgbClr val="65747A"/>
                </a:solidFill>
                <a:latin typeface="Menlo"/>
                <a:ea typeface="Menlo"/>
                <a:cs typeface="Menlo"/>
              </a:rPr>
              <a:t>2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023346F-E08D-46C7-80F7-288597149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920240"/>
            <a:ext cx="10515600" cy="411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lnSpc>
                <a:spcPct val="140000"/>
              </a:lnSpc>
              <a:spcAft>
                <a:spcPts val="1400"/>
              </a:spcAft>
              <a:buNone/>
            </a:pPr>
            <a:r>
              <a:rPr sz="1800">
                <a:solidFill>
                  <a:srgbClr val="263940"/>
                </a:solidFill>
                <a:latin typeface="Helvetica Neue"/>
                <a:ea typeface="Helvetica Neue"/>
                <a:cs typeface="Helvetica Neue"/>
              </a:rPr>
              <a:t>A language model can produce a plan. Nothing about producing it establishes soundness, and nothing about soundness grants the right to execute.</a:t>
            </a:r>
          </a:p>
          <a:p xmlns:a="http://schemas.openxmlformats.org/drawingml/2006/main">
            <a:pPr>
              <a:lnSpc>
                <a:spcPct val="140000"/>
              </a:lnSpc>
              <a:spcAft>
                <a:spcPts val="1400"/>
              </a:spcAft>
              <a:buNone/>
            </a:pPr>
            <a:r>
              <a:rPr sz="1800">
                <a:solidFill>
                  <a:srgbClr val="263940"/>
                </a:solidFill>
                <a:latin typeface="Helvetica Neue"/>
                <a:ea typeface="Helvetica Neue"/>
                <a:cs typeface="Helvetica Neue"/>
              </a:rPr>
              <a:t>Organizations trust plans that survived challenge — not plans that merely sound right.</a:t>
            </a:r>
          </a:p>
        </p:txBody>
      </p:sp>
    </p:spTree>
    <p:extLst>
      <p:ext uri="{BB962C8B-B14F-4D97-AF65-F5344CB8AC3E}">
        <p14:creationId xmlns:p14="http://schemas.microsoft.com/office/powerpoint/2010/main" val="8007403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F242650-1CF3-451A-99CE-C376AB463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3D66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C66CBC3F-749F-43D9-8683-69331B731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57200"/>
            <a:ext cx="100584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</a:pPr>
            <a:r>
              <a:rPr sz="1200" b="1" i="0">
                <a:solidFill>
                  <a:srgbClr val="0B72B9"/>
                </a:solidFill>
                <a:latin typeface="Menlo"/>
                <a:ea typeface="Menlo"/>
                <a:cs typeface="Menlo"/>
              </a:rPr>
              <a:t>THE MOVE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5C668B8-1B2B-4787-B6A8-9FC8C40CD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7240"/>
            <a:ext cx="10789920" cy="914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</a:pPr>
            <a:r>
              <a:rPr sz="3000" b="1" i="0">
                <a:solidFill>
                  <a:srgbClr val="101417"/>
                </a:solidFill>
                <a:latin typeface="Georgia"/>
                <a:ea typeface="Georgia"/>
                <a:cs typeface="Georgia"/>
              </a:rPr>
              <a:t>Six mandatory stages, no shortcuts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AD97DEEC-2B56-4631-AAAE-44AD8143E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00200"/>
            <a:ext cx="2011680" cy="3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C14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6E7FE15-E65E-48C1-88D0-E45103776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446520"/>
            <a:ext cx="54864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</a:pPr>
            <a:r>
              <a:rPr sz="900" b="0" i="0">
                <a:solidFill>
                  <a:srgbClr val="65747A"/>
                </a:solidFill>
                <a:latin typeface="Menlo"/>
                <a:ea typeface="Menlo"/>
                <a:cs typeface="Menlo"/>
              </a:rPr>
              <a:t>Reflective Labs · reflective.se/labs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CC0549F6-8788-4902-A13C-8CE64011A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6446520"/>
            <a:ext cx="118872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5000"/>
              </a:lnSpc>
              <a:buNone/>
            </a:pPr>
            <a:r>
              <a:rPr sz="900" b="0" i="0">
                <a:solidFill>
                  <a:srgbClr val="65747A"/>
                </a:solidFill>
                <a:latin typeface="Menlo"/>
                <a:ea typeface="Menlo"/>
                <a:cs typeface="Menlo"/>
              </a:rPr>
              <a:t>3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F70EE68-310B-4072-8C1A-279C1D44E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920240"/>
            <a:ext cx="10515600" cy="420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lnSpc>
                <a:spcPct val="120000"/>
              </a:lnSpc>
              <a:spcAft>
                <a:spcPts val="1600"/>
              </a:spcAft>
              <a:buNone/>
            </a:pPr>
            <a:r>
              <a:rPr sz="1900">
                <a:solidFill>
                  <a:srgbClr val="263940"/>
                </a:solidFill>
                <a:latin typeface="Helvetica Neue"/>
                <a:ea typeface="Helvetica Neue"/>
                <a:cs typeface="Helvetica Neue"/>
              </a:rPr>
              <a:t>—  Admission (4 dimensions) → Decomposition → Huddle (parallel reasoners) → Adversarial review (5 skeptics) → Simulation → Commit.</a:t>
            </a:r>
          </a:p>
          <a:p xmlns:a="http://schemas.openxmlformats.org/drawingml/2006/main">
            <a:pPr>
              <a:lnSpc>
                <a:spcPct val="120000"/>
              </a:lnSpc>
              <a:spcAft>
                <a:spcPts val="1600"/>
              </a:spcAft>
              <a:buNone/>
            </a:pPr>
            <a:r>
              <a:rPr sz="1900">
                <a:solidFill>
                  <a:srgbClr val="263940"/>
                </a:solidFill>
                <a:latin typeface="Helvetica Neue"/>
                <a:ea typeface="Helvetica Neue"/>
                <a:cs typeface="Helvetica Neue"/>
              </a:rPr>
              <a:t>—  Authority may only narrow down the intent tree — a subtask never outranks its parent.</a:t>
            </a:r>
          </a:p>
          <a:p xmlns:a="http://schemas.openxmlformats.org/drawingml/2006/main">
            <a:pPr>
              <a:lnSpc>
                <a:spcPct val="120000"/>
              </a:lnSpc>
              <a:spcAft>
                <a:spcPts val="1600"/>
              </a:spcAft>
              <a:buNone/>
            </a:pPr>
            <a:r>
              <a:rPr sz="1900">
                <a:solidFill>
                  <a:srgbClr val="263940"/>
                </a:solidFill>
                <a:latin typeface="Helvetica Neue"/>
                <a:ea typeface="Helvetica Neue"/>
                <a:cs typeface="Helvetica Neue"/>
              </a:rPr>
              <a:t>—  Learning flows backward into planning priors; authority flows forward from policy. The two channels never touch.</a:t>
            </a:r>
          </a:p>
        </p:txBody>
      </p:sp>
    </p:spTree>
    <p:extLst>
      <p:ext uri="{BB962C8B-B14F-4D97-AF65-F5344CB8AC3E}">
        <p14:creationId xmlns:p14="http://schemas.microsoft.com/office/powerpoint/2010/main" val="9567506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EDBC0F9-A063-40FE-B907-0C699F7F4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3D66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7BB4B6F7-9A08-4C4F-9CE7-EC1C821BD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57200"/>
            <a:ext cx="100584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</a:pPr>
            <a:r>
              <a:rPr sz="1200" b="1" i="0">
                <a:solidFill>
                  <a:srgbClr val="0B72B9"/>
                </a:solidFill>
                <a:latin typeface="Menlo"/>
                <a:ea typeface="Menlo"/>
                <a:cs typeface="Menlo"/>
              </a:rPr>
              <a:t>KEY RESULT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5F0A4EB-F28E-4EF9-A756-CC1E39FA1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7240"/>
            <a:ext cx="10789920" cy="914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</a:pPr>
            <a:r>
              <a:rPr sz="3000" b="1" i="0">
                <a:solidFill>
                  <a:srgbClr val="101417"/>
                </a:solidFill>
                <a:latin typeface="Georgia"/>
                <a:ea typeface="Georgia"/>
                <a:cs typeface="Georgia"/>
              </a:rPr>
              <a:t>A blocker is a veto, not a vote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4F2054E0-9FAC-465E-90B0-42DAEF27D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00200"/>
            <a:ext cx="2011680" cy="3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C14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FAD5235-2060-4F6D-BC3C-C2C529F7D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446520"/>
            <a:ext cx="54864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</a:pPr>
            <a:r>
              <a:rPr sz="900" b="0" i="0">
                <a:solidFill>
                  <a:srgbClr val="65747A"/>
                </a:solidFill>
                <a:latin typeface="Menlo"/>
                <a:ea typeface="Menlo"/>
                <a:cs typeface="Menlo"/>
              </a:rPr>
              <a:t>Reflective Labs · reflective.se/labs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B2FBD863-B900-4D4F-95CE-B83477AE2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6446520"/>
            <a:ext cx="118872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5000"/>
              </a:lnSpc>
              <a:buNone/>
            </a:pPr>
            <a:r>
              <a:rPr sz="900" b="0" i="0">
                <a:solidFill>
                  <a:srgbClr val="65747A"/>
                </a:solidFill>
                <a:latin typeface="Menlo"/>
                <a:ea typeface="Menlo"/>
                <a:cs typeface="Menlo"/>
              </a:rPr>
              <a:t>4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E5ABBFDD-0CE3-4A49-83A8-40D70649B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828800"/>
            <a:ext cx="10881360" cy="1828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417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6C35FC8-ADD7-42E6-A508-27ECE84FB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10332720" cy="1371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</a:pPr>
            <a:r>
              <a:rPr sz="22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Majority-vote aggregation of skeptic verdicts is provably unsafe (the discursive dilemma).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8B87FB8-FFA9-4C06-A286-0AFFE7BDD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931920"/>
            <a:ext cx="10515600" cy="2194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lnSpc>
                <a:spcPct val="135000"/>
              </a:lnSpc>
              <a:spcAft>
                <a:spcPts val="1000"/>
              </a:spcAft>
              <a:buNone/>
            </a:pPr>
            <a:r>
              <a:rPr sz="1700">
                <a:solidFill>
                  <a:srgbClr val="263940"/>
                </a:solidFill>
                <a:latin typeface="Helvetica Neue"/>
                <a:ea typeface="Helvetica Neue"/>
                <a:cs typeface="Helvetica Neue"/>
              </a:rPr>
              <a:t>Three skeptics can each individually reject a plan, while a premise-by-premise majority vote accepts it — a classical result in judgment aggregation (List &amp; Pettit).</a:t>
            </a:r>
          </a:p>
          <a:p xmlns:a="http://schemas.openxmlformats.org/drawingml/2006/main">
            <a:pPr>
              <a:lnSpc>
                <a:spcPct val="135000"/>
              </a:lnSpc>
              <a:spcAft>
                <a:spcPts val="1000"/>
              </a:spcAft>
              <a:buNone/>
            </a:pPr>
            <a:r>
              <a:rPr sz="1700">
                <a:solidFill>
                  <a:srgbClr val="263940"/>
                </a:solidFill>
                <a:latin typeface="Helvetica Neue"/>
                <a:ea typeface="Helvetica Neue"/>
                <a:cs typeface="Helvetica Neue"/>
              </a:rPr>
              <a:t>A single attested blocker is decisive, regardless of how the premises poll. Whether the review loop terminates without a budget is left an open problem.</a:t>
            </a:r>
          </a:p>
        </p:txBody>
      </p:sp>
    </p:spTree>
    <p:extLst>
      <p:ext uri="{BB962C8B-B14F-4D97-AF65-F5344CB8AC3E}">
        <p14:creationId xmlns:p14="http://schemas.microsoft.com/office/powerpoint/2010/main" val="12292499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5515F5F-472E-4423-BB4D-AD5CF6A41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3D66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9635C6AA-FEB9-46B2-AF76-EDB770B2A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57200"/>
            <a:ext cx="100584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</a:pPr>
            <a:r>
              <a:rPr sz="1200" b="1" i="0">
                <a:solidFill>
                  <a:srgbClr val="0B72B9"/>
                </a:solidFill>
                <a:latin typeface="Menlo"/>
                <a:ea typeface="Menlo"/>
                <a:cs typeface="Menlo"/>
              </a:rPr>
              <a:t>LIMITATIONS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F16D535-4283-4241-A4B4-AA73EF92A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7240"/>
            <a:ext cx="10789920" cy="914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</a:pPr>
            <a:r>
              <a:rPr sz="3000" b="1" i="0">
                <a:solidFill>
                  <a:srgbClr val="101417"/>
                </a:solidFill>
                <a:latin typeface="Georgia"/>
                <a:ea typeface="Georgia"/>
                <a:cs typeface="Georgia"/>
              </a:rPr>
              <a:t>What this does not claim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417F084C-4B6A-482B-9C7B-5D55F5FFB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00200"/>
            <a:ext cx="2011680" cy="3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C14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1B1D213-7A0B-4B07-9A06-CD4661205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446520"/>
            <a:ext cx="54864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</a:pPr>
            <a:r>
              <a:rPr sz="900" b="0" i="0">
                <a:solidFill>
                  <a:srgbClr val="65747A"/>
                </a:solidFill>
                <a:latin typeface="Menlo"/>
                <a:ea typeface="Menlo"/>
                <a:cs typeface="Menlo"/>
              </a:rPr>
              <a:t>Reflective Labs · reflective.se/labs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080EFA05-42F6-40AD-8F09-3D6AB6D6D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6446520"/>
            <a:ext cx="118872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5000"/>
              </a:lnSpc>
              <a:buNone/>
            </a:pPr>
            <a:r>
              <a:rPr sz="900" b="0" i="0">
                <a:solidFill>
                  <a:srgbClr val="65747A"/>
                </a:solidFill>
                <a:latin typeface="Menlo"/>
                <a:ea typeface="Menlo"/>
                <a:cs typeface="Menlo"/>
              </a:rPr>
              <a:t>5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ADB11957-FB45-4A4C-A258-9F26A7470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920240"/>
            <a:ext cx="10515600" cy="420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lnSpc>
                <a:spcPct val="120000"/>
              </a:lnSpc>
              <a:spcAft>
                <a:spcPts val="1600"/>
              </a:spcAft>
              <a:buNone/>
            </a:pPr>
            <a:r>
              <a:rPr sz="1800">
                <a:solidFill>
                  <a:srgbClr val="263940"/>
                </a:solidFill>
                <a:latin typeface="Helvetica Neue"/>
                <a:ea typeface="Helvetica Neue"/>
                <a:cs typeface="Helvetica Neue"/>
              </a:rPr>
              <a:t>○  The five skepticisms are a taxonomy I chose, not derived — I have no argument that they are exhaustive.</a:t>
            </a:r>
          </a:p>
          <a:p xmlns:a="http://schemas.openxmlformats.org/drawingml/2006/main">
            <a:pPr>
              <a:lnSpc>
                <a:spcPct val="120000"/>
              </a:lnSpc>
              <a:spcAft>
                <a:spcPts val="1600"/>
              </a:spcAft>
              <a:buNone/>
            </a:pPr>
            <a:r>
              <a:rPr sz="1800">
                <a:solidFill>
                  <a:srgbClr val="263940"/>
                </a:solidFill>
                <a:latin typeface="Helvetica Neue"/>
                <a:ea typeface="Helvetica Neue"/>
                <a:cs typeface="Helvetica Neue"/>
              </a:rPr>
              <a:t>○  Learning signals are sparse; low-volume domains mostly reflect seeded defaults, not learned priors.</a:t>
            </a:r>
          </a:p>
          <a:p xmlns:a="http://schemas.openxmlformats.org/drawingml/2006/main">
            <a:pPr>
              <a:lnSpc>
                <a:spcPct val="120000"/>
              </a:lnSpc>
              <a:spcAft>
                <a:spcPts val="1600"/>
              </a:spcAft>
              <a:buNone/>
            </a:pPr>
            <a:r>
              <a:rPr sz="1800">
                <a:solidFill>
                  <a:srgbClr val="263940"/>
                </a:solidFill>
                <a:latin typeface="Helvetica Neue"/>
                <a:ea typeface="Helvetica Neue"/>
                <a:cs typeface="Helvetica Neue"/>
              </a:rPr>
              <a:t>○  Whether </a:t>
            </a:r>
            <a:r>
              <a:rPr sz="1800">
                <a:solidFill>
                  <a:srgbClr val="263940"/>
                </a:solidFill>
                <a:latin typeface="Helvetica Neue"/>
                <a:ea typeface="Helvetica Neue"/>
                <a:cs typeface="Helvetica Neue"/>
              </a:rPr>
              <a:t>Formation</a:t>
            </a:r>
            <a:r>
              <a:rPr sz="1800">
                <a:solidFill>
                  <a:srgbClr val="263940"/>
                </a:solidFill>
                <a:latin typeface="Helvetica Neue"/>
                <a:ea typeface="Helvetica Neue"/>
                <a:cs typeface="Helvetica Neue"/>
              </a:rPr>
              <a:t>'s structure helps or hurts collective performance (vs. individual skill) is not measured.</a:t>
            </a:r>
          </a:p>
        </p:txBody>
      </p:sp>
    </p:spTree>
    <p:extLst>
      <p:ext uri="{BB962C8B-B14F-4D97-AF65-F5344CB8AC3E}">
        <p14:creationId xmlns:p14="http://schemas.microsoft.com/office/powerpoint/2010/main" val="17378683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9F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E3C6F50-AF42-46C0-92DD-8FBD01BBD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64592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C14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4D3C62DA-4EC8-478D-8AE3-4BCA54BEB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005840"/>
            <a:ext cx="96012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</a:pPr>
            <a:r>
              <a:rPr sz="1300" b="1" i="0">
                <a:solidFill>
                  <a:srgbClr val="063D66"/>
                </a:solidFill>
                <a:latin typeface="Menlo"/>
                <a:ea typeface="Menlo"/>
                <a:cs typeface="Menlo"/>
              </a:rPr>
              <a:t>CODE AND CORRESPONDENCE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4FF47EB-B2F5-46DA-BC04-B0FDEE403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554480"/>
            <a:ext cx="9875520" cy="2011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</a:pPr>
            <a:r>
              <a:rPr sz="2200" b="0" i="0">
                <a:solidFill>
                  <a:srgbClr val="263940"/>
                </a:solidFill>
                <a:latin typeface="Georgia"/>
                <a:ea typeface="Georgia"/>
                <a:cs typeface="Georgia"/>
              </a:rPr>
              <a:t>The work described here is implemented, not sketched. The source behind every claim — the engine, the extension, the fixtures and the tests that hold the invariants — can be shared on request, including the parts that did not work.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7EDA89-306E-45F7-90EB-AB8D41DD6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840480"/>
            <a:ext cx="731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</a:pPr>
            <a:r>
              <a:rPr sz="2000" b="1" i="0">
                <a:solidFill>
                  <a:srgbClr val="0B72B9"/>
                </a:solidFill>
                <a:latin typeface="Helvetica Neue"/>
                <a:ea typeface="Helvetica Neue"/>
                <a:cs typeface="Helvetica Neue"/>
              </a:rPr>
              <a:t>kenneth.pernyer@reflective.se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9F5E6CC-36F7-4755-8C7A-8D01DDCBF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94960"/>
            <a:ext cx="82296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</a:pPr>
            <a:r>
              <a:rPr sz="1300" b="0" i="0">
                <a:solidFill>
                  <a:srgbClr val="65747A"/>
                </a:solidFill>
                <a:latin typeface="Helvetica Neue"/>
                <a:ea typeface="Helvetica Neue"/>
                <a:cs typeface="Helvetica Neue"/>
              </a:rPr>
              <a:t>Full paper, proofs, and benchmark data: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B8D074F9-9597-40A5-9DE9-C6D8DD6F0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760720"/>
            <a:ext cx="82296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</a:pPr>
            <a:r>
              <a:rPr sz="1500" b="1" i="0">
                <a:solidFill>
                  <a:srgbClr val="063D66"/>
                </a:solidFill>
                <a:latin typeface="Menlo"/>
                <a:ea typeface="Menlo"/>
                <a:cs typeface="Menlo"/>
              </a:rPr>
              <a:t>reflective.se/labs/research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460C493-5949-4AD3-AE0A-08910AF78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446520"/>
            <a:ext cx="54864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</a:pPr>
            <a:r>
              <a:rPr sz="900" b="0" i="0">
                <a:solidFill>
                  <a:srgbClr val="65747A"/>
                </a:solidFill>
                <a:latin typeface="Menlo"/>
                <a:ea typeface="Menlo"/>
                <a:cs typeface="Menlo"/>
              </a:rPr>
              <a:t>Reflective Labs · reflective.se/labs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65CEC61-AFB8-4E75-BF16-FA37570FB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6446520"/>
            <a:ext cx="118872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5000"/>
              </a:lnSpc>
              <a:buNone/>
            </a:pPr>
            <a:r>
              <a:rPr sz="900" b="0" i="0">
                <a:solidFill>
                  <a:srgbClr val="65747A"/>
                </a:solidFill>
                <a:latin typeface="Menlo"/>
                <a:ea typeface="Menlo"/>
                <a:cs typeface="Menlo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75348903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2026-09-30T17:38:12.7160000Z</dcterms:created>
  <dcterms:modified xsi:type="dcterms:W3CDTF">2026-09-30T17:38:12.7160000Z</dcterms:modified>
</coreProperties>
</file>