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0141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1FB8C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7315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1FB8CD"/>
                </a:solidFill>
                <a:latin typeface="Menlo"/>
              </a:rPr>
              <a:t>REFLECTIVE LABS · REPORT №11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18872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8EB8C4"/>
                </a:solidFill>
                <a:latin typeface="Menlo"/>
              </a:rPr>
              <a:t>FORMULATION · JANUARY 2026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77240" y="21031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4400" b="1" i="0">
                <a:solidFill>
                  <a:srgbClr val="FFFFFF"/>
                </a:solidFill>
                <a:latin typeface="Georgia"/>
              </a:rPr>
              <a:t>No room for slop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4160520"/>
            <a:ext cx="96012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20000"/>
              </a:lnSpc>
            </a:pPr>
            <a:r>
              <a:rPr sz="2000" b="0" i="1">
                <a:solidFill>
                  <a:srgbClr val="D9F2F7"/>
                </a:solidFill>
                <a:latin typeface="Helvetica Neue"/>
              </a:rPr>
              <a:t>Individual and group failure modes an ever-learning organization is built to close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94360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A8B8BD"/>
                </a:solidFill>
                <a:latin typeface="Helvetica Neue"/>
              </a:rPr>
              <a:t>Kenneth Pernyér  ·  January 2026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2960" y="626364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100" b="0" i="0">
                <a:solidFill>
                  <a:srgbClr val="1FB8CD"/>
                </a:solidFill>
                <a:latin typeface="Menlo"/>
              </a:rPr>
              <a:t>reflective.se/labs/research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PROBLEM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Prediction error is generated by people — or isn't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2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The prior paper's whole learning argument runs on prediction error, and stayed above the level of individual people on purpose. But that signal doesn't generate itself.</a:t>
            </a:r>
          </a:p>
          <a:p>
            <a:pPr>
              <a:lnSpc>
                <a:spcPct val="140000"/>
              </a:lnSpc>
              <a:spcAft>
                <a:spcPts val="14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Individuals generate it, or quietly stop: a fluent answer arrives and judgment disengages. Groups generate it, or systematically fail to: the room holds the disconfirming fact and never says it.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THE MOVE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Two failure classes, named precisely enough to detect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Slop: a proposal whose fluency exceeds any trace of the judgment that checked it — detectable only as an absence of engagement, never as a trait of the approver.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Hidden profile: evidence one participant holds that would change a group's conclusion, never proposed into shared consideration — not rejected, simply never said.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900">
                <a:solidFill>
                  <a:srgbClr val="263940"/>
                </a:solidFill>
                <a:latin typeface="Helvetica Neue"/>
              </a:rPr>
              <a:t>—  Both connect to a real substrate gap: starvation freedom guarantees a Suggestor executes, not that it discloses.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KEY RESULT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Institutionalized disagreement already helps — not enough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4</a:t>
            </a:r>
          </a:p>
        </p:txBody>
      </p:sp>
      <p:sp>
        <p:nvSpPr>
          <p:cNvPr id="8" name="Rectangle 7"/>
          <p:cNvSpPr/>
          <p:nvPr/>
        </p:nvSpPr>
        <p:spPr>
          <a:xfrm>
            <a:off x="640080" y="1828800"/>
            <a:ext cx="10881360" cy="1828800"/>
          </a:xfrm>
          <a:prstGeom prst="rect">
            <a:avLst/>
          </a:prstGeom>
          <a:solidFill>
            <a:srgbClr val="1014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14400" y="2057400"/>
            <a:ext cx="10332720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>
              <a:lnSpc>
                <a:spcPct val="125000"/>
              </a:lnSpc>
            </a:pPr>
            <a:r>
              <a:rPr sz="2200" b="1" i="0">
                <a:solidFill>
                  <a:srgbClr val="FFFFFF"/>
                </a:solidFill>
                <a:latin typeface="Georgia"/>
              </a:rPr>
              <a:t>Mandatory adversarial review makes groupthink and HiPPO harder to sustain. It has no lever on a fact that was never stated, or an approval that was never really deliberated.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40080" y="3931920"/>
            <a:ext cx="1051560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Grounded in the hidden-profile paradigm, groupthink, the collective-intelligence factor, and a 2026 finding on cognitive surrender under a third system alongside System 1 and System 2.</a:t>
            </a:r>
          </a:p>
          <a:p>
            <a:pPr>
              <a:lnSpc>
                <a:spcPct val="135000"/>
              </a:lnSpc>
              <a:spcAft>
                <a:spcPts val="1000"/>
              </a:spcAft>
            </a:pPr>
            <a:r>
              <a:rPr sz="1700">
                <a:solidFill>
                  <a:srgbClr val="263940"/>
                </a:solidFill>
                <a:latin typeface="Helvetica Neue"/>
              </a:rPr>
              <a:t>The destructive-leadership taxonomy (tyrannical, derailed, supportive-disloyal) gives a falsifiable vocabulary for behavior patterns — never a diagnosis of a person.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3152"/>
          </a:xfrm>
          <a:prstGeom prst="rect">
            <a:avLst/>
          </a:prstGeom>
          <a:solidFill>
            <a:srgbClr val="063D6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058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200" b="1" i="0">
                <a:solidFill>
                  <a:srgbClr val="0B72B9"/>
                </a:solidFill>
                <a:latin typeface="Menlo"/>
              </a:rPr>
              <a:t>LIMITATIONS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777240"/>
            <a:ext cx="107899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05000"/>
              </a:lnSpc>
            </a:pPr>
            <a:r>
              <a:rPr sz="3000" b="1" i="0">
                <a:solidFill>
                  <a:srgbClr val="101417"/>
                </a:solidFill>
                <a:latin typeface="Georgia"/>
              </a:rPr>
              <a:t>What this does not claim</a:t>
            </a:r>
          </a:p>
        </p:txBody>
      </p:sp>
      <p:sp>
        <p:nvSpPr>
          <p:cNvPr id="5" name="Rectangle 4"/>
          <p:cNvSpPr/>
          <p:nvPr/>
        </p:nvSpPr>
        <p:spPr>
          <a:xfrm>
            <a:off x="640080" y="1600200"/>
            <a:ext cx="2011680" cy="3175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5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920240"/>
            <a:ext cx="10515600" cy="42062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No scoring, ranking, or flagging of individual people — every definition is stated over proposals, approvals, and disclosures, never over a person's trait.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Cognitive-surrender detection at the individual level is the most sensitive claim here and the least developed — stated as an open problem, not a design.</a:t>
            </a:r>
          </a:p>
          <a:p>
            <a:pPr>
              <a:lnSpc>
                <a:spcPct val="120000"/>
              </a:lnSpc>
              <a:spcAft>
                <a:spcPts val="1600"/>
              </a:spcAft>
            </a:pPr>
            <a:r>
              <a:rPr sz="1800">
                <a:solidFill>
                  <a:srgbClr val="263940"/>
                </a:solidFill>
                <a:latin typeface="Helvetica Neue"/>
              </a:rPr>
              <a:t>○  Inherits every limitation the prior paper stated about the substrate: the data this would require, and the postponement of actual training.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E9F6F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64592" cy="6858000"/>
          </a:xfrm>
          <a:prstGeom prst="rect">
            <a:avLst/>
          </a:prstGeom>
          <a:solidFill>
            <a:srgbClr val="F2C1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822960" y="1005840"/>
            <a:ext cx="9601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1" i="0">
                <a:solidFill>
                  <a:srgbClr val="063D66"/>
                </a:solidFill>
                <a:latin typeface="Menlo"/>
              </a:rPr>
              <a:t>CODE AND CORRESPONDENCE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1554480"/>
            <a:ext cx="987552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35000"/>
              </a:lnSpc>
            </a:pPr>
            <a:r>
              <a:rPr sz="2200" b="0" i="0">
                <a:solidFill>
                  <a:srgbClr val="263940"/>
                </a:solidFill>
                <a:latin typeface="Georgia"/>
              </a:rPr>
              <a:t>The work described here is implemented, not sketched. The source behind every claim — the engine, the extension, the fixtures and the tests that hold the invariants — can be shared on request, including the parts that did not work.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3840480"/>
            <a:ext cx="73152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2000" b="1" i="0">
                <a:solidFill>
                  <a:srgbClr val="0B72B9"/>
                </a:solidFill>
                <a:latin typeface="Helvetica Neue"/>
              </a:rPr>
              <a:t>kenneth.pernyer@reflective.se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5394960"/>
            <a:ext cx="82296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300" b="0" i="0">
                <a:solidFill>
                  <a:srgbClr val="65747A"/>
                </a:solidFill>
                <a:latin typeface="Helvetica Neue"/>
              </a:rPr>
              <a:t>Full paper, proofs, and benchmark data: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5760720"/>
            <a:ext cx="82296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1500" b="1" i="0">
                <a:solidFill>
                  <a:srgbClr val="063D66"/>
                </a:solidFill>
                <a:latin typeface="Menlo"/>
              </a:rPr>
              <a:t>reflective.se/labs/research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8640" y="6446520"/>
            <a:ext cx="548640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Reflective Labs · reflective.se/labs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0515600" y="6446520"/>
            <a:ext cx="1188720" cy="320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lnSpc>
                <a:spcPct val="115000"/>
              </a:lnSpc>
            </a:pPr>
            <a:r>
              <a:rPr sz="900" b="0" i="0">
                <a:solidFill>
                  <a:srgbClr val="65747A"/>
                </a:solidFill>
                <a:latin typeface="Menlo"/>
              </a:rPr>
              <a:t>6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